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57" r:id="rId5"/>
    <p:sldId id="258" r:id="rId6"/>
    <p:sldId id="259" r:id="rId7"/>
    <p:sldId id="282" r:id="rId8"/>
    <p:sldId id="284" r:id="rId9"/>
    <p:sldId id="261" r:id="rId10"/>
    <p:sldId id="262" r:id="rId11"/>
    <p:sldId id="263" r:id="rId12"/>
    <p:sldId id="264" r:id="rId13"/>
    <p:sldId id="266" r:id="rId14"/>
    <p:sldId id="286" r:id="rId15"/>
    <p:sldId id="294" r:id="rId16"/>
    <p:sldId id="267" r:id="rId17"/>
    <p:sldId id="268" r:id="rId18"/>
    <p:sldId id="287" r:id="rId19"/>
    <p:sldId id="289" r:id="rId20"/>
    <p:sldId id="281" r:id="rId21"/>
    <p:sldId id="271" r:id="rId22"/>
    <p:sldId id="288" r:id="rId23"/>
    <p:sldId id="274" r:id="rId24"/>
    <p:sldId id="272" r:id="rId25"/>
    <p:sldId id="273" r:id="rId26"/>
    <p:sldId id="275" r:id="rId27"/>
    <p:sldId id="276" r:id="rId28"/>
    <p:sldId id="279" r:id="rId29"/>
    <p:sldId id="277" r:id="rId30"/>
    <p:sldId id="291" r:id="rId31"/>
    <p:sldId id="292" r:id="rId32"/>
    <p:sldId id="290" r:id="rId33"/>
    <p:sldId id="29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B02"/>
    <a:srgbClr val="0070AF"/>
    <a:srgbClr val="CC0001"/>
    <a:srgbClr val="357101"/>
    <a:srgbClr val="013F62"/>
    <a:srgbClr val="4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B2248-8501-2C67-8393-0B5C4E1D5E63}" v="288" dt="2021-03-08T18:12:15.631"/>
    <p1510:client id="{49B76D5F-0B51-54AE-1A77-DB842295170C}" v="43" dt="2021-03-10T14:57:03.142"/>
    <p1510:client id="{73D7772E-910C-4745-894B-67B35966B700}" v="8" dt="2021-03-09T13:10:13.115"/>
    <p1510:client id="{AA46DB4D-B584-B9FC-EEDC-E1CDB12832C9}" v="738" dt="2021-03-10T14:27:42.132"/>
    <p1510:client id="{BC7C8BF1-0227-8F1B-6120-F26C4FB3DCEF}" v="8" dt="2021-03-10T15:09:04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Demographics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Under 21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50-60</c:v>
                </c:pt>
                <c:pt idx="5">
                  <c:v>61-70</c:v>
                </c:pt>
                <c:pt idx="6">
                  <c:v>70+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</c:v>
                </c:pt>
                <c:pt idx="1">
                  <c:v>3</c:v>
                </c:pt>
                <c:pt idx="2">
                  <c:v>14</c:v>
                </c:pt>
                <c:pt idx="3">
                  <c:v>18</c:v>
                </c:pt>
                <c:pt idx="4">
                  <c:v>19</c:v>
                </c:pt>
                <c:pt idx="5">
                  <c:v>11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1-4035-9A6E-41C4CAB59D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Under 21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50-60</c:v>
                </c:pt>
                <c:pt idx="5">
                  <c:v>61-70</c:v>
                </c:pt>
                <c:pt idx="6">
                  <c:v>70+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9</c:v>
                </c:pt>
                <c:pt idx="3">
                  <c:v>16</c:v>
                </c:pt>
                <c:pt idx="4">
                  <c:v>31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61-4035-9A6E-41C4CAB59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474432"/>
        <c:axId val="535477056"/>
      </c:barChart>
      <c:catAx>
        <c:axId val="53547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477056"/>
        <c:crosses val="autoZero"/>
        <c:auto val="1"/>
        <c:lblAlgn val="ctr"/>
        <c:lblOffset val="100"/>
        <c:noMultiLvlLbl val="0"/>
      </c:catAx>
      <c:valAx>
        <c:axId val="535477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47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Virtual Grand Prix participants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March 5k (Strava Challenge)</c:v>
                </c:pt>
                <c:pt idx="1">
                  <c:v>April (4 miles)</c:v>
                </c:pt>
                <c:pt idx="2">
                  <c:v>May 5k (Strava Challenge)</c:v>
                </c:pt>
                <c:pt idx="3">
                  <c:v>June 6k</c:v>
                </c:pt>
                <c:pt idx="4">
                  <c:v>July 1 mile</c:v>
                </c:pt>
                <c:pt idx="5">
                  <c:v>October 10k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78</c:v>
                </c:pt>
                <c:pt idx="1">
                  <c:v>72</c:v>
                </c:pt>
                <c:pt idx="2">
                  <c:v>80</c:v>
                </c:pt>
                <c:pt idx="3">
                  <c:v>54</c:v>
                </c:pt>
                <c:pt idx="4">
                  <c:v>53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1-418D-95E6-C8FB9DA2AA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8264256"/>
        <c:axId val="838260320"/>
      </c:barChart>
      <c:catAx>
        <c:axId val="83826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260320"/>
        <c:crosses val="autoZero"/>
        <c:auto val="1"/>
        <c:lblAlgn val="ctr"/>
        <c:lblOffset val="100"/>
        <c:noMultiLvlLbl val="0"/>
      </c:catAx>
      <c:valAx>
        <c:axId val="83826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826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430F1-46D1-452F-BB99-B5AEEDB8C3F2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537DD-35F7-4B45-815A-B1579C803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537DD-35F7-4B45-815A-B1579C803D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3.0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09111-6A1E-4A2B-8C76-0FE36002D8F7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F67D-1788-4AE1-AA71-15B4466A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8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1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34B0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200" y="1825625"/>
            <a:ext cx="4781550" cy="4351338"/>
          </a:xfrm>
        </p:spPr>
        <p:txBody>
          <a:bodyPr/>
          <a:lstStyle>
            <a:lvl1pPr>
              <a:defRPr>
                <a:solidFill>
                  <a:srgbClr val="357101"/>
                </a:solidFill>
                <a:latin typeface="+mj-lt"/>
              </a:defRPr>
            </a:lvl1pPr>
            <a:lvl2pPr>
              <a:defRPr>
                <a:solidFill>
                  <a:srgbClr val="357101"/>
                </a:solidFill>
                <a:latin typeface="+mj-lt"/>
              </a:defRPr>
            </a:lvl2pPr>
            <a:lvl3pPr>
              <a:defRPr>
                <a:solidFill>
                  <a:srgbClr val="357101"/>
                </a:solidFill>
                <a:latin typeface="+mj-lt"/>
              </a:defRPr>
            </a:lvl3pPr>
            <a:lvl4pPr>
              <a:defRPr>
                <a:solidFill>
                  <a:srgbClr val="357101"/>
                </a:solidFill>
                <a:latin typeface="+mj-lt"/>
              </a:defRPr>
            </a:lvl4pPr>
            <a:lvl5pPr>
              <a:defRPr>
                <a:solidFill>
                  <a:srgbClr val="35710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40200" y="6356351"/>
            <a:ext cx="11430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8EF51092-21AB-49AC-86FD-26E68F4239D8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1517" y="6356351"/>
            <a:ext cx="2338916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8750" y="6356351"/>
            <a:ext cx="11430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42B598A9-98DB-4919-8118-E0FFA01B43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Creative Commons Licens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8975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838200" y="7063501"/>
            <a:ext cx="8305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>
                <a:solidFill>
                  <a:srgbClr val="000000"/>
                </a:solidFill>
                <a:effectLst/>
                <a:latin typeface="+mj-lt"/>
              </a:rPr>
              <a:t>This work is licensed under a </a:t>
            </a:r>
            <a:r>
              <a:rPr lang="en-US" sz="1000" b="0" i="0" u="none" strike="noStrike">
                <a:solidFill>
                  <a:srgbClr val="4374B7"/>
                </a:solidFill>
                <a:effectLst/>
                <a:latin typeface="+mj-lt"/>
                <a:hlinkClick r:id="rId4"/>
              </a:rPr>
              <a:t>Creative Commons Attribution-</a:t>
            </a:r>
            <a:r>
              <a:rPr lang="en-US" sz="1000" b="0" i="0" u="none" strike="noStrike" err="1">
                <a:solidFill>
                  <a:srgbClr val="4374B7"/>
                </a:solidFill>
                <a:effectLst/>
                <a:latin typeface="+mj-lt"/>
                <a:hlinkClick r:id="rId4"/>
              </a:rPr>
              <a:t>NonCommercial</a:t>
            </a:r>
            <a:r>
              <a:rPr lang="en-US" sz="1000" b="0" i="0" u="none" strike="noStrike">
                <a:solidFill>
                  <a:srgbClr val="4374B7"/>
                </a:solidFill>
                <a:effectLst/>
                <a:latin typeface="+mj-lt"/>
                <a:hlinkClick r:id="rId4"/>
              </a:rPr>
              <a:t>-</a:t>
            </a:r>
            <a:r>
              <a:rPr lang="en-US" sz="1000" b="0" i="0" u="none" strike="noStrike" err="1">
                <a:solidFill>
                  <a:srgbClr val="4374B7"/>
                </a:solidFill>
                <a:effectLst/>
                <a:latin typeface="+mj-lt"/>
                <a:hlinkClick r:id="rId4"/>
              </a:rPr>
              <a:t>ShareAlike</a:t>
            </a:r>
            <a:r>
              <a:rPr lang="en-US" sz="1000" b="0" i="0" u="none" strike="noStrike">
                <a:solidFill>
                  <a:srgbClr val="4374B7"/>
                </a:solidFill>
                <a:effectLst/>
                <a:latin typeface="+mj-lt"/>
                <a:hlinkClick r:id="rId4"/>
              </a:rPr>
              <a:t> 3.0 Unported License</a:t>
            </a:r>
            <a:r>
              <a:rPr lang="en-US" sz="1000" b="0" i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1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3319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82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1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6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7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5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4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1092-21AB-49AC-86FD-26E68F4239D8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598A9-98DB-4919-8118-E0FFA01B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3mgorseinonrr.co.u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416" y="1825625"/>
            <a:ext cx="4069334" cy="1210183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598A9-98DB-4919-8118-E0FFA01B43B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21" y="467283"/>
            <a:ext cx="5271262" cy="1704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4572" y="2431187"/>
            <a:ext cx="470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hlinkClick r:id="rId4"/>
              </a:rPr>
              <a:t>http://www.3mgorseinonrr.co.uk/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74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AC657-B024-41BF-8BB0-6DCB37815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346080"/>
            <a:ext cx="5264150" cy="1108125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Paul’s Zoom circuits </a:t>
            </a:r>
            <a:br>
              <a:rPr lang="en-GB" sz="2000"/>
            </a:br>
            <a:r>
              <a:rPr lang="en-GB" sz="2700"/>
              <a:t>Strength and conditioning for runners </a:t>
            </a:r>
            <a:r>
              <a:rPr lang="en-GB" sz="2000" b="1"/>
              <a:t>every Monday and Thursday</a:t>
            </a:r>
            <a:br>
              <a:rPr lang="en-GB" sz="2000"/>
            </a:br>
            <a:r>
              <a:rPr lang="en-GB" sz="2000"/>
              <a:t> </a:t>
            </a:r>
            <a:endParaRPr lang="en-GB" sz="2700" b="1"/>
          </a:p>
        </p:txBody>
      </p:sp>
      <p:pic>
        <p:nvPicPr>
          <p:cNvPr id="8" name="Content Placeholder 7" descr="3M Virtual Circuits session on Zoom">
            <a:extLst>
              <a:ext uri="{FF2B5EF4-FFF2-40B4-BE49-F238E27FC236}">
                <a16:creationId xmlns:a16="http://schemas.microsoft.com/office/drawing/2014/main" id="{086A7487-BAC3-4310-9695-772B59165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72" y="1454205"/>
            <a:ext cx="4989378" cy="2725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208CDC-107B-45B8-821A-DFCBE4F41C45}"/>
              </a:ext>
            </a:extLst>
          </p:cNvPr>
          <p:cNvSpPr txBox="1"/>
          <p:nvPr/>
        </p:nvSpPr>
        <p:spPr>
          <a:xfrm>
            <a:off x="3980013" y="4118675"/>
            <a:ext cx="51019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/>
              <a:t>20 -30 joined in every  session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B06B5FE-036A-40AE-9010-08E45E1D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632" y="5477952"/>
            <a:ext cx="1023740" cy="122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5FF30C64-2C67-4D18-B6DD-3568CDA1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77" y="4943477"/>
            <a:ext cx="1774855" cy="9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016EE284-AC9E-441F-AF17-EAE1A04F5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79" y="4881973"/>
            <a:ext cx="1558108" cy="81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CD6B1A14-6972-4FC9-BAAB-64D66A9E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5880673"/>
            <a:ext cx="1231565" cy="82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E20B2AB2-7E66-4551-88DC-3481A3653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836" y="5948131"/>
            <a:ext cx="1194275" cy="8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735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53CB4A-1325-4BDC-8218-C8E1F5D0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803" y="133644"/>
            <a:ext cx="5221947" cy="907365"/>
          </a:xfrm>
        </p:spPr>
        <p:txBody>
          <a:bodyPr>
            <a:normAutofit/>
          </a:bodyPr>
          <a:lstStyle/>
          <a:p>
            <a:r>
              <a:rPr lang="en-GB" sz="2800"/>
              <a:t>Why did everyone enjoy circuits 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964AF6-3963-477C-8BCE-309145DD6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85" y="1400752"/>
            <a:ext cx="4692780" cy="5072403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r>
              <a:rPr lang="en-GB" sz="6400" dirty="0"/>
              <a:t>Mental, social and  physical benefits. </a:t>
            </a:r>
            <a:r>
              <a:rPr lang="en-GB" sz="6400" b="1" dirty="0"/>
              <a:t> </a:t>
            </a:r>
          </a:p>
          <a:p>
            <a:r>
              <a:rPr lang="en-GB" sz="6400" b="1" dirty="0"/>
              <a:t>Excellently organised </a:t>
            </a:r>
            <a:r>
              <a:rPr lang="en-GB" sz="6400" dirty="0"/>
              <a:t>by Paul   one of our CIRF coaches  who also a qualified personal </a:t>
            </a:r>
            <a:r>
              <a:rPr lang="en-GB" sz="6400"/>
              <a:t>trainer. Exercises demonstrated by Linda (his wife)</a:t>
            </a:r>
            <a:endParaRPr lang="en-GB" sz="6400">
              <a:cs typeface="Calibri Light"/>
            </a:endParaRPr>
          </a:p>
          <a:p>
            <a:r>
              <a:rPr lang="en-GB" sz="6400" b="1" dirty="0"/>
              <a:t>Social and fun</a:t>
            </a:r>
            <a:endParaRPr lang="en-GB" sz="6400" b="1" dirty="0">
              <a:cs typeface="Calibri Light"/>
            </a:endParaRPr>
          </a:p>
          <a:p>
            <a:pPr lvl="1"/>
            <a:r>
              <a:rPr lang="en-GB" sz="6000" dirty="0"/>
              <a:t> seeing our running family and their families in garden, living rooms, </a:t>
            </a:r>
            <a:endParaRPr lang="en-GB" sz="6000" dirty="0">
              <a:cs typeface="Calibri Light"/>
            </a:endParaRPr>
          </a:p>
          <a:p>
            <a:pPr lvl="1"/>
            <a:r>
              <a:rPr lang="en-GB" sz="6000"/>
              <a:t>Seeing  people were using for weights- </a:t>
            </a:r>
            <a:r>
              <a:rPr lang="en-GB" sz="6000" dirty="0"/>
              <a:t>Beer/cider cans!</a:t>
            </a:r>
            <a:endParaRPr lang="en-GB" sz="6000" dirty="0">
              <a:cs typeface="Calibri Light"/>
            </a:endParaRPr>
          </a:p>
          <a:p>
            <a:r>
              <a:rPr lang="en-GB" sz="6400" b="1" dirty="0"/>
              <a:t>Routine </a:t>
            </a:r>
            <a:r>
              <a:rPr lang="en-GB" sz="6400" dirty="0"/>
              <a:t>- Something to look forward to </a:t>
            </a:r>
            <a:endParaRPr lang="en-GB" sz="6400" dirty="0">
              <a:cs typeface="Calibri Light"/>
            </a:endParaRPr>
          </a:p>
          <a:p>
            <a:r>
              <a:rPr lang="en-GB" sz="6400" dirty="0"/>
              <a:t>Runners have seen</a:t>
            </a:r>
            <a:r>
              <a:rPr lang="en-GB" sz="6400" b="1" dirty="0"/>
              <a:t> physical improvement</a:t>
            </a:r>
            <a:endParaRPr lang="en-GB" sz="6400" b="1" dirty="0">
              <a:cs typeface="Calibri Light"/>
            </a:endParaRPr>
          </a:p>
          <a:p>
            <a:r>
              <a:rPr lang="en-GB" sz="6400" b="1" dirty="0"/>
              <a:t>Inclusive for everyone </a:t>
            </a:r>
            <a:endParaRPr lang="en-GB" sz="6400" dirty="0">
              <a:cs typeface="Calibri Light"/>
            </a:endParaRPr>
          </a:p>
          <a:p>
            <a:r>
              <a:rPr lang="en-GB" sz="6400" b="1">
                <a:cs typeface="Calibri Light"/>
              </a:rPr>
              <a:t>Exercises have changed -</a:t>
            </a:r>
            <a:r>
              <a:rPr lang="en-GB" sz="6400">
                <a:cs typeface="Calibri Light"/>
              </a:rPr>
              <a:t>keep up motivation</a:t>
            </a:r>
          </a:p>
          <a:p>
            <a:endParaRPr lang="en-GB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39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CD132880-5ACE-4BDF-94AE-6B0B4EB6C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796" y="1962549"/>
            <a:ext cx="4626633" cy="2012752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452AD3A2-DCCB-40F1-A41B-3EA6C3E1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04" y="138141"/>
            <a:ext cx="5000445" cy="1635906"/>
          </a:xfrm>
          <a:prstGeom prst="rect">
            <a:avLst/>
          </a:prstGeom>
        </p:spPr>
      </p:pic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B97F8A-CB72-4651-9C33-43F97149A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797" y="4192960"/>
            <a:ext cx="4626632" cy="26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47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E4B-43E6-4BF5-9485-D27B7A88C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Virtual Monthly challenges March-June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B2A1A24-8349-41C9-AF29-B51BF76C38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166150"/>
              </p:ext>
            </p:extLst>
          </p:nvPr>
        </p:nvGraphicFramePr>
        <p:xfrm>
          <a:off x="4140200" y="1825625"/>
          <a:ext cx="4781550" cy="2795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5E35D5E-AD69-4BD3-BED3-CF219A0295C4}"/>
              </a:ext>
            </a:extLst>
          </p:cNvPr>
          <p:cNvSpPr txBox="1"/>
          <p:nvPr/>
        </p:nvSpPr>
        <p:spPr>
          <a:xfrm>
            <a:off x="4457700" y="4983913"/>
            <a:ext cx="45720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b="1" dirty="0">
                <a:solidFill>
                  <a:srgbClr val="357101"/>
                </a:solidFill>
                <a:latin typeface="+mj-lt"/>
              </a:rPr>
              <a:t>Members submitted times via Microsoft Forms online</a:t>
            </a:r>
            <a:r>
              <a:rPr lang="en-GB" sz="2400" dirty="0">
                <a:solidFill>
                  <a:srgbClr val="357101"/>
                </a:solidFill>
                <a:latin typeface="+mj-lt"/>
              </a:rPr>
              <a:t> -</a:t>
            </a:r>
            <a:endParaRPr lang="en-US" dirty="0"/>
          </a:p>
          <a:p>
            <a:r>
              <a:rPr lang="en-GB" sz="2400" dirty="0">
                <a:solidFill>
                  <a:srgbClr val="357101"/>
                </a:solidFill>
                <a:latin typeface="+mj-lt"/>
              </a:rPr>
              <a:t>with a link to their Strava / Garmin activity or a screenshot of their run.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87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9CD1-4B9B-4327-BB01-69644143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238591"/>
          </a:xfrm>
        </p:spPr>
        <p:txBody>
          <a:bodyPr/>
          <a:lstStyle/>
          <a:p>
            <a:r>
              <a:rPr lang="en-GB"/>
              <a:t>Keeping in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2611B-59E1-4DA3-9BB3-1C3CA32F8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364567"/>
            <a:ext cx="4781550" cy="48210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n-GB" b="1">
              <a:cs typeface="Calibri Light"/>
            </a:endParaRPr>
          </a:p>
          <a:p>
            <a:r>
              <a:rPr lang="en-GB" b="1"/>
              <a:t>Weekly Emails:</a:t>
            </a:r>
          </a:p>
          <a:p>
            <a:pPr lvl="1"/>
            <a:r>
              <a:rPr lang="en-GB"/>
              <a:t>Virtual session details</a:t>
            </a:r>
          </a:p>
          <a:p>
            <a:pPr lvl="1"/>
            <a:r>
              <a:rPr lang="en-GB"/>
              <a:t>Circuit session details</a:t>
            </a:r>
          </a:p>
          <a:p>
            <a:pPr lvl="1"/>
            <a:r>
              <a:rPr lang="en-GB"/>
              <a:t>Updated COVID-19 guidance</a:t>
            </a:r>
          </a:p>
          <a:p>
            <a:r>
              <a:rPr lang="en-GB" b="1"/>
              <a:t>Facebook</a:t>
            </a:r>
          </a:p>
          <a:p>
            <a:pPr lvl="1"/>
            <a:r>
              <a:rPr lang="en-GB"/>
              <a:t>Public page</a:t>
            </a:r>
          </a:p>
          <a:p>
            <a:pPr lvl="1"/>
            <a:r>
              <a:rPr lang="en-GB"/>
              <a:t>Private members only group</a:t>
            </a:r>
          </a:p>
          <a:p>
            <a:r>
              <a:rPr lang="en-GB" b="1"/>
              <a:t>Strava</a:t>
            </a:r>
          </a:p>
          <a:p>
            <a:pPr lvl="1"/>
            <a:r>
              <a:rPr lang="en-GB"/>
              <a:t>Group for members only</a:t>
            </a:r>
          </a:p>
          <a:p>
            <a:pPr lvl="1"/>
            <a:endParaRPr lang="en-GB"/>
          </a:p>
          <a:p>
            <a:r>
              <a:rPr lang="en-GB" b="1"/>
              <a:t>Welfare</a:t>
            </a:r>
          </a:p>
          <a:p>
            <a:pPr lvl="1"/>
            <a:r>
              <a:rPr lang="en-GB" b="1">
                <a:cs typeface="Calibri Light" panose="020F0302020204030204"/>
              </a:rPr>
              <a:t>Emails, text, phone calls.  Zoom circuits</a:t>
            </a:r>
          </a:p>
          <a:p>
            <a:pPr marL="457200" lvl="1" indent="0">
              <a:buNone/>
            </a:pPr>
            <a:endParaRPr lang="en-GB">
              <a:cs typeface="Calibri Light" panose="020F0302020204030204"/>
            </a:endParaRPr>
          </a:p>
          <a:p>
            <a:pPr lvl="1"/>
            <a:endParaRPr lang="en-GB"/>
          </a:p>
          <a:p>
            <a:pPr lvl="1"/>
            <a:endParaRPr lang="en-GB">
              <a:cs typeface="Calibri Light" panose="020F0302020204030204"/>
            </a:endParaRPr>
          </a:p>
          <a:p>
            <a:endParaRPr lang="en-GB">
              <a:solidFill>
                <a:srgbClr val="FF0000"/>
              </a:solidFill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803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92CF-68F6-4F8F-B1A5-F97CDAC4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 fontScale="90000"/>
          </a:bodyPr>
          <a:lstStyle/>
          <a:p>
            <a:r>
              <a:rPr lang="en-GB"/>
              <a:t>Keeping in contact  Welfare</a:t>
            </a:r>
            <a:br>
              <a:rPr lang="en-GB"/>
            </a:b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7CFBA-133D-40DE-9835-417441D59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238" y="1394305"/>
            <a:ext cx="5313512" cy="47826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ea typeface="+mj-lt"/>
                <a:cs typeface="+mj-lt"/>
              </a:rPr>
              <a:t>We are a running family, and we know  our members and we look out for one and other. </a:t>
            </a:r>
            <a:endParaRPr lang="en-GB" sz="2400" dirty="0">
              <a:cs typeface="Calibri Light" panose="020F0302020204030204"/>
            </a:endParaRPr>
          </a:p>
          <a:p>
            <a:r>
              <a:rPr lang="en-GB" sz="2400" dirty="0"/>
              <a:t>Since March 2020 our two Welfare Officers have been proactive keeping in touch with members :-</a:t>
            </a:r>
            <a:endParaRPr lang="en-GB" sz="2400">
              <a:cs typeface="Calibri Light"/>
            </a:endParaRPr>
          </a:p>
          <a:p>
            <a:r>
              <a:rPr lang="en-GB" sz="2400" dirty="0"/>
              <a:t>Who are shielding or vulnerable. </a:t>
            </a:r>
            <a:endParaRPr lang="en-GB" sz="2400" dirty="0">
              <a:cs typeface="Calibri Light"/>
            </a:endParaRPr>
          </a:p>
          <a:p>
            <a:r>
              <a:rPr lang="en-GB" sz="2400" dirty="0"/>
              <a:t>People affected by  COVID-19 </a:t>
            </a:r>
          </a:p>
          <a:p>
            <a:r>
              <a:rPr lang="en-GB" sz="2400" dirty="0"/>
              <a:t>Or those we simply hadn’t heard from or seen “active” on social media sites or missed training when it was back. </a:t>
            </a:r>
            <a:endParaRPr lang="en-GB" sz="2400">
              <a:cs typeface="Calibri Light"/>
            </a:endParaRPr>
          </a:p>
          <a:p>
            <a:r>
              <a:rPr lang="en-GB" sz="2400" dirty="0"/>
              <a:t>We used Email/Messenger/ text to contact members.</a:t>
            </a:r>
            <a:endParaRPr lang="en-GB" sz="2400" dirty="0">
              <a:cs typeface="Calibri Light"/>
            </a:endParaRPr>
          </a:p>
          <a:p>
            <a:pPr marL="0" indent="0">
              <a:buNone/>
            </a:pPr>
            <a:endParaRPr lang="en-GB" sz="2400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3066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B7CE-9F10-475E-A00E-75812277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COVID 19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54850-2C77-4F15-A2EE-F2889A1A5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523" y="1690689"/>
            <a:ext cx="4781550" cy="4351338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GB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Constant update emails/social media sites of the government current regulations regarding exercising outdoors.</a:t>
            </a:r>
          </a:p>
          <a:p>
            <a:pPr marL="0" lvl="0" indent="0">
              <a:lnSpc>
                <a:spcPct val="107000"/>
              </a:lnSpc>
              <a:buNone/>
            </a:pPr>
            <a:endParaRPr lang="en-GB" sz="24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2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Action taken if we thought someone was in breach of these regs.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828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 fontScale="90000"/>
          </a:bodyPr>
          <a:lstStyle/>
          <a:p>
            <a:r>
              <a:rPr lang="en-GB"/>
              <a:t>June - ‘Back to training’-Challenge</a:t>
            </a:r>
            <a:br>
              <a:rPr lang="en-GB"/>
            </a:b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200" y="1365550"/>
            <a:ext cx="4781550" cy="48114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GB" b="1" dirty="0"/>
              <a:t>How did we prepare for  new training regulations to ensure members were safe ? </a:t>
            </a:r>
            <a:endParaRPr lang="en-US" b="1">
              <a:cs typeface="Calibri Light" panose="020F0302020204030204"/>
            </a:endParaRPr>
          </a:p>
          <a:p>
            <a:r>
              <a:rPr lang="en-GB" dirty="0"/>
              <a:t>Coaches and committee members attended WA webinars</a:t>
            </a:r>
            <a:endParaRPr lang="en-GB" dirty="0">
              <a:cs typeface="Calibri Light"/>
            </a:endParaRPr>
          </a:p>
          <a:p>
            <a:r>
              <a:rPr lang="en-GB" dirty="0"/>
              <a:t>Regular zoom committee meetings </a:t>
            </a:r>
            <a:endParaRPr lang="en-GB" dirty="0">
              <a:cs typeface="Calibri Light"/>
            </a:endParaRPr>
          </a:p>
          <a:p>
            <a:r>
              <a:rPr lang="en-GB" dirty="0"/>
              <a:t>Coaches zoom meetings </a:t>
            </a:r>
            <a:endParaRPr lang="en-GB" dirty="0">
              <a:cs typeface="Calibri Light"/>
            </a:endParaRPr>
          </a:p>
          <a:p>
            <a:r>
              <a:rPr lang="en-GB" dirty="0"/>
              <a:t>Keep updated on COVID regulations</a:t>
            </a:r>
          </a:p>
          <a:p>
            <a:r>
              <a:rPr lang="en-GB" dirty="0"/>
              <a:t>Researched on-line payment, registration platforms </a:t>
            </a:r>
            <a:endParaRPr lang="en-GB" dirty="0">
              <a:cs typeface="Calibri Light"/>
            </a:endParaRPr>
          </a:p>
          <a:p>
            <a:r>
              <a:rPr lang="en-GB" dirty="0"/>
              <a:t>Researched and risk assessed possible training venues.</a:t>
            </a:r>
            <a:endParaRPr lang="en-GB" dirty="0">
              <a:cs typeface="Calibri Light"/>
            </a:endParaRPr>
          </a:p>
          <a:p>
            <a:r>
              <a:rPr lang="en-GB" dirty="0"/>
              <a:t>Planned/organised training groups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262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3D6F7-18E7-4B8D-8568-402AEC16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Can’t all train together </a:t>
            </a:r>
            <a:br>
              <a:rPr lang="en-GB"/>
            </a:br>
            <a:r>
              <a:rPr lang="en-GB" sz="2700"/>
              <a:t>How we adapted and kept our members safe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B923B-FAC5-446B-BE62-CAFBE231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208" y="1637395"/>
            <a:ext cx="5137541" cy="4466356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sz="2200" b="1"/>
              <a:t>How did we organise training  groups  as only allowed 30  and have over 120 members?</a:t>
            </a:r>
          </a:p>
          <a:p>
            <a:pPr marL="0" indent="0" algn="ctr">
              <a:buNone/>
            </a:pPr>
            <a:r>
              <a:rPr lang="en-GB" sz="2200" b="1"/>
              <a:t>4 groups trained in separate venues</a:t>
            </a:r>
          </a:p>
          <a:p>
            <a:pPr marL="0" indent="0" algn="ctr">
              <a:buNone/>
            </a:pPr>
            <a:endParaRPr lang="en-GB" sz="1800" b="1"/>
          </a:p>
          <a:p>
            <a:r>
              <a:rPr lang="en-GB" sz="2100" b="1"/>
              <a:t>‘BUBBLED’ 28 in a group –allow for 2 coaches</a:t>
            </a:r>
          </a:p>
          <a:p>
            <a:pPr lvl="1"/>
            <a:r>
              <a:rPr lang="en-GB" sz="2100" b="1"/>
              <a:t>Members confirmed attendance.</a:t>
            </a:r>
          </a:p>
          <a:p>
            <a:pPr lvl="1"/>
            <a:r>
              <a:rPr lang="en-GB" sz="2100" b="1"/>
              <a:t>Registers taken</a:t>
            </a:r>
          </a:p>
          <a:p>
            <a:r>
              <a:rPr lang="en-GB" sz="2100" b="1"/>
              <a:t>Easy to track and trace</a:t>
            </a:r>
          </a:p>
          <a:p>
            <a:r>
              <a:rPr lang="en-GB" sz="2100" b="1"/>
              <a:t>Members only mixed with the same people</a:t>
            </a:r>
          </a:p>
          <a:p>
            <a:r>
              <a:rPr lang="en-GB" sz="2100" b="1"/>
              <a:t>Little movement of coaches between groups</a:t>
            </a:r>
          </a:p>
          <a:p>
            <a:r>
              <a:rPr lang="en-GB" sz="2100" b="1"/>
              <a:t>Put friendship groups together</a:t>
            </a:r>
          </a:p>
          <a:p>
            <a:r>
              <a:rPr lang="en-GB" sz="2100" b="1"/>
              <a:t>Range of abilities-requested by members</a:t>
            </a:r>
          </a:p>
          <a:p>
            <a:r>
              <a:rPr lang="en-GB" sz="2100" b="1"/>
              <a:t>Members felt more confident coming out of lockdown not seeing many people.</a:t>
            </a:r>
          </a:p>
          <a:p>
            <a:r>
              <a:rPr lang="en-GB" sz="2100" b="1">
                <a:cs typeface="Calibri Light" panose="020F0302020204030204"/>
              </a:rPr>
              <a:t>Sent out in detail the format of sessions and new regulations.</a:t>
            </a:r>
          </a:p>
          <a:p>
            <a:r>
              <a:rPr lang="en-GB" sz="2100" b="1"/>
              <a:t>Everybody missed the contact with all the other club members but said they felt safe.</a:t>
            </a:r>
          </a:p>
          <a:p>
            <a:endParaRPr lang="en-GB" sz="2000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637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58DDC-1F39-433C-A256-27D86F13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/>
          <a:lstStyle/>
          <a:p>
            <a:r>
              <a:rPr lang="en-GB" dirty="0"/>
              <a:t>Venues:</a:t>
            </a:r>
            <a:br>
              <a:rPr lang="en-GB" dirty="0"/>
            </a:br>
            <a:r>
              <a:rPr lang="en-GB" dirty="0"/>
              <a:t>Where did we train?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3D5EC-810B-4A8C-842F-7AE66BF7E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825625"/>
            <a:ext cx="478155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/>
              <a:t>Venues changed weekly but  within same geographical area. </a:t>
            </a:r>
          </a:p>
          <a:p>
            <a:r>
              <a:rPr lang="en-GB"/>
              <a:t>Choose venues with a lots of space, quiet and away from general public.</a:t>
            </a:r>
            <a:endParaRPr lang="en-GB" dirty="0"/>
          </a:p>
          <a:p>
            <a:r>
              <a:rPr lang="en-GB"/>
              <a:t>Safe locations –good surface less likelihood accidents or injury.</a:t>
            </a:r>
            <a:endParaRPr lang="en-GB" dirty="0"/>
          </a:p>
          <a:p>
            <a:r>
              <a:rPr lang="en-GB" dirty="0"/>
              <a:t> </a:t>
            </a:r>
            <a:r>
              <a:rPr lang="en-GB"/>
              <a:t>Near to car parks</a:t>
            </a:r>
          </a:p>
          <a:p>
            <a:r>
              <a:rPr lang="en-GB"/>
              <a:t>Members assigned into groups geographically -  less travelling</a:t>
            </a:r>
            <a:endParaRPr lang="en-GB" dirty="0"/>
          </a:p>
          <a:p>
            <a:r>
              <a:rPr lang="en-GB"/>
              <a:t>No two groups trained in the same venue</a:t>
            </a:r>
            <a:endParaRPr lang="en-GB" dirty="0"/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77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192" y="1630760"/>
            <a:ext cx="4781551" cy="1217387"/>
          </a:xfrm>
          <a:ln w="57150"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sz="3100" b="1" dirty="0">
                <a:solidFill>
                  <a:srgbClr val="92D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We are a running family</a:t>
            </a:r>
            <a:r>
              <a:rPr lang="en-GB" sz="3100" b="1" dirty="0">
                <a:solidFill>
                  <a:srgbClr val="92D05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GB" sz="3100" b="1" dirty="0">
                <a:solidFill>
                  <a:srgbClr val="92D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not just a running club</a:t>
            </a:r>
            <a:r>
              <a:rPr lang="en-GB" sz="3100" dirty="0">
                <a:solidFill>
                  <a:srgbClr val="92D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 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90" y="3014481"/>
            <a:ext cx="5081269" cy="3791877"/>
          </a:xfrm>
        </p:spPr>
        <p:txBody>
          <a:bodyPr>
            <a:normAutofit fontScale="92500"/>
          </a:bodyPr>
          <a:lstStyle/>
          <a:p>
            <a:r>
              <a:rPr lang="en-GB" b="1"/>
              <a:t>Club started in 1989 </a:t>
            </a:r>
          </a:p>
          <a:p>
            <a:pPr marL="0" indent="0">
              <a:buNone/>
            </a:pPr>
            <a:r>
              <a:rPr lang="en-GB" b="1"/>
              <a:t>     by employees from 3Ms factory</a:t>
            </a:r>
          </a:p>
          <a:p>
            <a:r>
              <a:rPr lang="en-GB" b="1"/>
              <a:t>145 Members</a:t>
            </a:r>
          </a:p>
          <a:p>
            <a:r>
              <a:rPr lang="en-GB" b="1"/>
              <a:t>Training:</a:t>
            </a:r>
          </a:p>
          <a:p>
            <a:pPr marL="457200" lvl="1" indent="0">
              <a:buNone/>
            </a:pPr>
            <a:r>
              <a:rPr lang="en-GB"/>
              <a:t>Summer – locations around Swansea Winter – Swansea University track,</a:t>
            </a:r>
          </a:p>
          <a:p>
            <a:r>
              <a:rPr lang="en-GB" b="1"/>
              <a:t>12 Coaches</a:t>
            </a:r>
          </a:p>
          <a:p>
            <a:pPr lvl="1"/>
            <a:r>
              <a:rPr lang="en-GB"/>
              <a:t>5 CIRF</a:t>
            </a:r>
          </a:p>
          <a:p>
            <a:pPr lvl="1"/>
            <a:r>
              <a:rPr lang="en-GB"/>
              <a:t>7 LIRF</a:t>
            </a:r>
          </a:p>
          <a:p>
            <a:pPr marL="457200" lvl="1" indent="0">
              <a:buNone/>
            </a:pPr>
            <a:endParaRPr lang="en-GB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6CDA1A9-825C-4CF8-8B49-4A4D2E41C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78" y="-64680"/>
            <a:ext cx="5271262" cy="170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03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D1362-A548-4A1F-94BC-7F540F023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069779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357101"/>
                </a:solidFill>
              </a:rPr>
              <a:t>Motivation - Time trials </a:t>
            </a:r>
            <a:br>
              <a:rPr lang="en-GB"/>
            </a:b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97EC9-120F-4060-B0C9-81556209F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320" y="1434905"/>
            <a:ext cx="478155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We organised 2 time trial races</a:t>
            </a:r>
          </a:p>
          <a:p>
            <a:r>
              <a:rPr lang="en-GB" dirty="0"/>
              <a:t>Members raced in their -training groups –Bubbles</a:t>
            </a:r>
          </a:p>
          <a:p>
            <a:r>
              <a:rPr lang="en-GB" dirty="0"/>
              <a:t>Times were compared across everyone who raced. </a:t>
            </a:r>
          </a:p>
          <a:p>
            <a:pPr marL="0" indent="0">
              <a:buNone/>
            </a:pPr>
            <a:r>
              <a:rPr lang="en-GB" b="1" dirty="0"/>
              <a:t>September- Llanelli 5k  </a:t>
            </a:r>
            <a:r>
              <a:rPr lang="en-GB" dirty="0"/>
              <a:t>on Coastal path</a:t>
            </a:r>
          </a:p>
          <a:p>
            <a:pPr marL="0" indent="0">
              <a:buNone/>
            </a:pPr>
            <a:r>
              <a:rPr lang="en-GB" b="1" dirty="0"/>
              <a:t>December - 3k </a:t>
            </a:r>
            <a:r>
              <a:rPr lang="en-GB" dirty="0"/>
              <a:t>on the University Track </a:t>
            </a:r>
          </a:p>
        </p:txBody>
      </p:sp>
    </p:spTree>
    <p:extLst>
      <p:ext uri="{BB962C8B-B14F-4D97-AF65-F5344CB8AC3E}">
        <p14:creationId xmlns:p14="http://schemas.microsoft.com/office/powerpoint/2010/main" val="47882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2CAD-095D-4B66-B03C-0FF81A74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Members Paying for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CCB36-79D7-41FF-8B86-89481008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696229"/>
            <a:ext cx="478155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sz="2400"/>
              <a:t>We were a cash / cheque-based club </a:t>
            </a:r>
          </a:p>
          <a:p>
            <a:pPr lvl="1"/>
            <a:r>
              <a:rPr lang="en-GB" sz="2000"/>
              <a:t>Members paid weekly subs at the session</a:t>
            </a:r>
            <a:endParaRPr lang="en-GB" sz="2000">
              <a:cs typeface="Calibri Light"/>
            </a:endParaRPr>
          </a:p>
          <a:p>
            <a:pPr lvl="1"/>
            <a:r>
              <a:rPr lang="en-GB" sz="2000"/>
              <a:t>Members paid for annual membership at club sessions or posting to membership secretary</a:t>
            </a:r>
            <a:endParaRPr lang="en-GB" sz="2000">
              <a:cs typeface="Calibri Light"/>
            </a:endParaRPr>
          </a:p>
          <a:p>
            <a:r>
              <a:rPr lang="en-GB" sz="2400"/>
              <a:t>To avoid use of cash, we moved initially to </a:t>
            </a:r>
            <a:r>
              <a:rPr lang="en-GB" sz="2400" err="1"/>
              <a:t>FullOnSport</a:t>
            </a:r>
            <a:r>
              <a:rPr lang="en-GB" sz="2400"/>
              <a:t>, then Eventbrite</a:t>
            </a:r>
            <a:endParaRPr lang="en-GB" sz="2400">
              <a:cs typeface="Calibri Light"/>
            </a:endParaRPr>
          </a:p>
          <a:p>
            <a:pPr lvl="1"/>
            <a:r>
              <a:rPr lang="en-GB" sz="2000"/>
              <a:t>Members could now pay online for annual membership</a:t>
            </a:r>
            <a:endParaRPr lang="en-GB" sz="2000">
              <a:cs typeface="Calibri Light"/>
            </a:endParaRPr>
          </a:p>
          <a:p>
            <a:pPr lvl="1"/>
            <a:r>
              <a:rPr lang="en-GB" sz="2000"/>
              <a:t>After consultation with members, weekly subs paid for in 5 weekly blocks</a:t>
            </a:r>
            <a:endParaRPr lang="en-GB" sz="2000">
              <a:cs typeface="Calibri Light"/>
            </a:endParaRPr>
          </a:p>
          <a:p>
            <a:pPr lvl="1"/>
            <a:r>
              <a:rPr lang="en-GB" sz="2000"/>
              <a:t>Members booked the sessions they were able to attend.</a:t>
            </a:r>
            <a:endParaRPr lang="en-GB" sz="20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74841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2E320-312C-4F33-B3C2-2968DE8A3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981" y="238517"/>
            <a:ext cx="478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dirty="0">
                <a:solidFill>
                  <a:srgbClr val="357101"/>
                </a:solidFill>
              </a:rPr>
              <a:t> We keep accurate online registers available to all on the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B6227-A183-459B-A461-76B315E33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268" y="1845434"/>
            <a:ext cx="4781550" cy="40843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/>
              <a:t>Online registers in shared secure area on Microsoft OneDrive for access by all the Committee</a:t>
            </a:r>
          </a:p>
          <a:p>
            <a:r>
              <a:rPr lang="en-GB" sz="2400"/>
              <a:t>Updated straight after training</a:t>
            </a:r>
          </a:p>
          <a:p>
            <a:r>
              <a:rPr lang="en-GB" sz="2400"/>
              <a:t>For monitoring - welfare </a:t>
            </a:r>
          </a:p>
          <a:p>
            <a:r>
              <a:rPr lang="en-GB" sz="2400"/>
              <a:t>Important for track and trace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317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8DC9-6426-4AB0-8CF7-EDDB1B94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652" y="365126"/>
            <a:ext cx="5461098" cy="1325563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/>
              <a:t>Winter Training challenge</a:t>
            </a:r>
            <a:br>
              <a:rPr lang="en-GB" sz="2400" dirty="0"/>
            </a:br>
            <a:r>
              <a:rPr lang="en-GB" sz="2400" dirty="0"/>
              <a:t>How do we accommodate 120 </a:t>
            </a:r>
            <a:r>
              <a:rPr lang="en-GB" sz="2400"/>
              <a:t>members  3 hours track time keeping 28 to a group</a:t>
            </a:r>
            <a:r>
              <a:rPr lang="en-GB" sz="24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5788F-A947-4509-BA79-D392F85AF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615" y="1825625"/>
            <a:ext cx="5053135" cy="4351338"/>
          </a:xfrm>
        </p:spPr>
        <p:txBody>
          <a:bodyPr>
            <a:normAutofit/>
          </a:bodyPr>
          <a:lstStyle/>
          <a:p>
            <a:r>
              <a:rPr lang="en-GB" sz="2000"/>
              <a:t>Members choose a time slot for training - used on- line platform</a:t>
            </a:r>
          </a:p>
          <a:p>
            <a:pPr>
              <a:lnSpc>
                <a:spcPct val="100000"/>
              </a:lnSpc>
            </a:pPr>
            <a:r>
              <a:rPr lang="en-GB" sz="2000"/>
              <a:t>Coaches meet to organise groups</a:t>
            </a:r>
          </a:p>
          <a:p>
            <a:r>
              <a:rPr lang="en-GB" sz="2000"/>
              <a:t>Keep same mixed ability groups every week as ‘Bubbles’</a:t>
            </a:r>
          </a:p>
          <a:p>
            <a:r>
              <a:rPr lang="en-GB" sz="2000"/>
              <a:t>Coaches only crossed groups.</a:t>
            </a:r>
          </a:p>
          <a:p>
            <a:r>
              <a:rPr lang="en-GB" sz="2000"/>
              <a:t>Rota organised one off track  group every week. </a:t>
            </a:r>
          </a:p>
          <a:p>
            <a:r>
              <a:rPr lang="en-GB" sz="2000"/>
              <a:t>Members informed club if unable to attend</a:t>
            </a:r>
          </a:p>
          <a:p>
            <a:r>
              <a:rPr lang="en-GB" sz="2000"/>
              <a:t>Registers kept up to date. </a:t>
            </a:r>
          </a:p>
        </p:txBody>
      </p:sp>
    </p:spTree>
    <p:extLst>
      <p:ext uri="{BB962C8B-B14F-4D97-AF65-F5344CB8AC3E}">
        <p14:creationId xmlns:p14="http://schemas.microsoft.com/office/powerpoint/2010/main" val="2872092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83FD-1306-48D1-AFCD-A03AE949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Winter Training Rota –Example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6E5C0D3-11A8-4B8E-A67E-EFA27B0783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987366"/>
              </p:ext>
            </p:extLst>
          </p:nvPr>
        </p:nvGraphicFramePr>
        <p:xfrm>
          <a:off x="1427647" y="2111198"/>
          <a:ext cx="7494103" cy="3892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6927">
                  <a:extLst>
                    <a:ext uri="{9D8B030D-6E8A-4147-A177-3AD203B41FA5}">
                      <a16:colId xmlns:a16="http://schemas.microsoft.com/office/drawing/2014/main" val="441748177"/>
                    </a:ext>
                  </a:extLst>
                </a:gridCol>
                <a:gridCol w="1616432">
                  <a:extLst>
                    <a:ext uri="{9D8B030D-6E8A-4147-A177-3AD203B41FA5}">
                      <a16:colId xmlns:a16="http://schemas.microsoft.com/office/drawing/2014/main" val="1432182511"/>
                    </a:ext>
                  </a:extLst>
                </a:gridCol>
                <a:gridCol w="1617156">
                  <a:extLst>
                    <a:ext uri="{9D8B030D-6E8A-4147-A177-3AD203B41FA5}">
                      <a16:colId xmlns:a16="http://schemas.microsoft.com/office/drawing/2014/main" val="1199782501"/>
                    </a:ext>
                  </a:extLst>
                </a:gridCol>
                <a:gridCol w="1616432">
                  <a:extLst>
                    <a:ext uri="{9D8B030D-6E8A-4147-A177-3AD203B41FA5}">
                      <a16:colId xmlns:a16="http://schemas.microsoft.com/office/drawing/2014/main" val="3623140974"/>
                    </a:ext>
                  </a:extLst>
                </a:gridCol>
                <a:gridCol w="1617156">
                  <a:extLst>
                    <a:ext uri="{9D8B030D-6E8A-4147-A177-3AD203B41FA5}">
                      <a16:colId xmlns:a16="http://schemas.microsoft.com/office/drawing/2014/main" val="397766502"/>
                    </a:ext>
                  </a:extLst>
                </a:gridCol>
              </a:tblGrid>
              <a:tr h="400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Groups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11</a:t>
                      </a:r>
                      <a:r>
                        <a:rPr lang="en-GB" sz="1800" baseline="30000">
                          <a:solidFill>
                            <a:srgbClr val="357101"/>
                          </a:solidFill>
                          <a:effectLst/>
                        </a:rPr>
                        <a:t>th </a:t>
                      </a: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Nov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18th Nov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25th Nov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Dec 2nd - 5K GP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18813"/>
                  </a:ext>
                </a:extLst>
              </a:tr>
              <a:tr h="132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38551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 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Dewi/Mark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Ian B/ Alyson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Dewi/Alyson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32767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6 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Track6:00 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Off track Ashley Rd 6.30pm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5.45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549382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 B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 Dewi/Mike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Alan/Steve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Dewi/Alyson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441397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7pm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Off track Ashley Rd 6.30pm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6:00 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6.30pm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18930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 C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 Dewi/Mike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Ross/Alyson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Ian B/Dewi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272987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 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Off track 6.30 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 7pm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Track7pm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7.15pm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283752"/>
                  </a:ext>
                </a:extLst>
              </a:tr>
              <a:tr h="357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Group D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Alyson/Gareth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Ian B/Dewi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>
                          <a:solidFill>
                            <a:srgbClr val="357101"/>
                          </a:solidFill>
                          <a:effectLst/>
                        </a:rPr>
                        <a:t>Paul/Linda</a:t>
                      </a:r>
                      <a:endParaRPr lang="en-GB" sz="1800">
                        <a:solidFill>
                          <a:srgbClr val="3571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7144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772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935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1972-79ED-47E5-950D-B3260EF56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507" y="365126"/>
            <a:ext cx="51332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b="1"/>
              <a:t>Where to add New members? </a:t>
            </a:r>
            <a:br>
              <a:rPr lang="en-GB" sz="2800"/>
            </a:br>
            <a:r>
              <a:rPr lang="en-GB" sz="2800"/>
              <a:t>We had   12  New members from March 2020</a:t>
            </a:r>
            <a:br>
              <a:rPr lang="en-GB" sz="2800"/>
            </a:br>
            <a:r>
              <a:rPr lang="en-GB" sz="2800"/>
              <a:t>When groups capped  30 =28 + 2 coaches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0C58-D80E-4C3A-9442-93CE909AC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1898" y="1803912"/>
            <a:ext cx="47815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Added new members as reserves to groups some had 5 reserves</a:t>
            </a:r>
            <a:endParaRPr lang="en-GB" sz="2400" dirty="0">
              <a:cs typeface="Calibri Light"/>
            </a:endParaRPr>
          </a:p>
          <a:p>
            <a:r>
              <a:rPr lang="en-GB" sz="2400" dirty="0"/>
              <a:t>Members emailed by Sunday</a:t>
            </a:r>
          </a:p>
          <a:p>
            <a:pPr lvl="1"/>
            <a:r>
              <a:rPr lang="en-GB" sz="2000" dirty="0"/>
              <a:t>If not attending training</a:t>
            </a:r>
          </a:p>
          <a:p>
            <a:pPr lvl="1"/>
            <a:r>
              <a:rPr lang="en-GB" sz="2000" dirty="0"/>
              <a:t>Injured for several weeks</a:t>
            </a:r>
          </a:p>
          <a:p>
            <a:r>
              <a:rPr lang="en-GB" sz="2400" dirty="0"/>
              <a:t>Reserves informed by Monday –</a:t>
            </a:r>
            <a:r>
              <a:rPr lang="en-GB" sz="2400" b="1" dirty="0"/>
              <a:t> every week everyone who wanted to train was able to. </a:t>
            </a:r>
            <a:endParaRPr lang="en-GB" sz="2400" b="1" dirty="0">
              <a:cs typeface="Calibri Light"/>
            </a:endParaRPr>
          </a:p>
          <a:p>
            <a:r>
              <a:rPr lang="en-GB" sz="2400" dirty="0"/>
              <a:t>It did need someone to co-ordinate update registers and inform the reserves. </a:t>
            </a:r>
            <a:endParaRPr lang="en-GB" sz="2400" dirty="0">
              <a:cs typeface="Calibri Ligh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29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B35BA-E7EE-4239-8FBE-A468AA10E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Further Lockdowns and members shielding 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4D8E6-5177-4914-9895-1EC562B90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200" y="1825625"/>
            <a:ext cx="47815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Every week from March 2020 we have continued to circulate virtual sessions</a:t>
            </a:r>
          </a:p>
          <a:p>
            <a:r>
              <a:rPr lang="en-GB" dirty="0"/>
              <a:t>This has helped members unable to attend training due to shielding and further local and national lockdowns. </a:t>
            </a:r>
            <a:endParaRPr lang="en-GB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526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3E76-73C0-4EC4-BCD1-2559FAF7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532" y="365126"/>
            <a:ext cx="5278218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/>
              <a:t>Looking after/treating our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D44C2-1E7B-4405-B73F-AB23A3080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683" y="1535944"/>
            <a:ext cx="5039067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sz="2400" b="1"/>
              <a:t>Pre COVID, we used club funds to subsidise events which include</a:t>
            </a:r>
          </a:p>
          <a:p>
            <a:r>
              <a:rPr lang="en-GB" sz="2000"/>
              <a:t>Bus to Cardiff Half</a:t>
            </a:r>
          </a:p>
          <a:p>
            <a:r>
              <a:rPr lang="en-GB" sz="2000"/>
              <a:t>John Collins Cross country </a:t>
            </a:r>
          </a:p>
          <a:p>
            <a:r>
              <a:rPr lang="en-GB" sz="2000"/>
              <a:t>Annual presentation evening</a:t>
            </a:r>
          </a:p>
          <a:p>
            <a:r>
              <a:rPr lang="en-GB" sz="2000"/>
              <a:t>Monthly buffet</a:t>
            </a:r>
          </a:p>
          <a:p>
            <a:r>
              <a:rPr lang="en-GB" sz="2000"/>
              <a:t>Occasional social drink/ice cream</a:t>
            </a:r>
          </a:p>
          <a:p>
            <a:pPr lvl="1"/>
            <a:endParaRPr lang="en-GB" sz="2000"/>
          </a:p>
          <a:p>
            <a:pPr marL="0" indent="0" algn="ctr">
              <a:buNone/>
            </a:pPr>
            <a:r>
              <a:rPr lang="en-GB" sz="2400" b="1"/>
              <a:t>2021 we are using club funds to pay </a:t>
            </a:r>
          </a:p>
          <a:p>
            <a:pPr marL="0" indent="0" algn="ctr">
              <a:buNone/>
            </a:pPr>
            <a:r>
              <a:rPr lang="en-GB" sz="2400" b="1"/>
              <a:t> for every members’ </a:t>
            </a:r>
          </a:p>
          <a:p>
            <a:pPr marL="0" indent="0">
              <a:buNone/>
            </a:pPr>
            <a:r>
              <a:rPr lang="en-GB" sz="2400"/>
              <a:t>Welsh Athletics and Club affiliation</a:t>
            </a:r>
          </a:p>
          <a:p>
            <a:pPr marL="0" indent="0">
              <a:buNone/>
            </a:pPr>
            <a:endParaRPr lang="en-GB" sz="2400"/>
          </a:p>
          <a:p>
            <a:pPr lvl="1"/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591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89A7-F6AE-466F-874B-042A8109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372" y="123685"/>
            <a:ext cx="5451054" cy="1210456"/>
          </a:xfrm>
        </p:spPr>
        <p:txBody>
          <a:bodyPr/>
          <a:lstStyle/>
          <a:p>
            <a:r>
              <a:rPr lang="en-GB" sz="3600">
                <a:solidFill>
                  <a:srgbClr val="357101"/>
                </a:solidFill>
                <a:cs typeface="Calibri"/>
              </a:rPr>
              <a:t>What our members have  said.</a:t>
            </a:r>
            <a:r>
              <a:rPr lang="en-GB">
                <a:solidFill>
                  <a:srgbClr val="357101"/>
                </a:solidFill>
                <a:cs typeface="Calibri"/>
              </a:rPr>
              <a:t> 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F1F05-BB09-441F-B197-E39F74699E47}"/>
              </a:ext>
            </a:extLst>
          </p:cNvPr>
          <p:cNvSpPr txBox="1"/>
          <p:nvPr/>
        </p:nvSpPr>
        <p:spPr>
          <a:xfrm>
            <a:off x="3657157" y="3672973"/>
            <a:ext cx="4895557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i="0" dirty="0">
                <a:solidFill>
                  <a:srgbClr val="357101"/>
                </a:solidFill>
                <a:effectLst/>
                <a:latin typeface="Helvetica Neue"/>
              </a:rPr>
              <a:t>New member Oct 2020</a:t>
            </a:r>
          </a:p>
          <a:p>
            <a:r>
              <a:rPr lang="en-GB" b="0" i="0" dirty="0">
                <a:solidFill>
                  <a:srgbClr val="357101"/>
                </a:solidFill>
                <a:effectLst/>
                <a:latin typeface="Helvetica Neue"/>
              </a:rPr>
              <a:t>“I’ve been meaning to email to say thank you -I absolutely loved it. I really can’t wait for the </a:t>
            </a:r>
            <a:r>
              <a:rPr lang="en-GB" sz="2000" b="1" i="0" dirty="0">
                <a:solidFill>
                  <a:srgbClr val="357101"/>
                </a:solidFill>
                <a:effectLst/>
                <a:latin typeface="Helvetica Neue"/>
              </a:rPr>
              <a:t>next</a:t>
            </a:r>
            <a:r>
              <a:rPr lang="en-GB" b="0" i="0" dirty="0">
                <a:solidFill>
                  <a:srgbClr val="357101"/>
                </a:solidFill>
                <a:effectLst/>
                <a:latin typeface="Helvetica Neue"/>
              </a:rPr>
              <a:t> one! Thank you so much!!! Everyone was so friendly and encouraging too. Absolutely lovely lot :-) ”</a:t>
            </a:r>
            <a:endParaRPr lang="en-GB" dirty="0">
              <a:solidFill>
                <a:srgbClr val="35710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FCBF9-04DC-4D55-B655-351706EBA3DA}"/>
              </a:ext>
            </a:extLst>
          </p:cNvPr>
          <p:cNvSpPr txBox="1"/>
          <p:nvPr/>
        </p:nvSpPr>
        <p:spPr>
          <a:xfrm rot="21300000">
            <a:off x="1261757" y="5495844"/>
            <a:ext cx="370537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endParaRPr lang="en-GB" sz="18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algn="l" rtl="0"/>
            <a:r>
              <a:rPr lang="en-GB" sz="1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  <a:cs typeface="Arial"/>
              </a:rPr>
              <a:t>“Nice Coaches Corner article</a:t>
            </a:r>
          </a:p>
          <a:p>
            <a:pPr algn="l" rtl="0"/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T</a:t>
            </a:r>
            <a:r>
              <a:rPr lang="en-GB" sz="1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  <a:cs typeface="Arial"/>
              </a:rPr>
              <a:t>here's some good stuff been written so far</a:t>
            </a:r>
            <a:r>
              <a:rPr lang="en-GB" sz="1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/>
                <a:cs typeface="Arial"/>
              </a:rPr>
              <a:t>. “</a:t>
            </a:r>
            <a:endParaRPr lang="en-GB" sz="18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BCF1D-57C5-4DA6-A49A-4E84ECBB11BF}"/>
              </a:ext>
            </a:extLst>
          </p:cNvPr>
          <p:cNvSpPr txBox="1"/>
          <p:nvPr/>
        </p:nvSpPr>
        <p:spPr>
          <a:xfrm rot="300000">
            <a:off x="3696824" y="1313461"/>
            <a:ext cx="5154348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b="0" i="0" dirty="0">
              <a:solidFill>
                <a:srgbClr val="CC0001"/>
              </a:solidFill>
              <a:effectLst/>
              <a:latin typeface="Helvetica Neue"/>
            </a:endParaRPr>
          </a:p>
          <a:p>
            <a:r>
              <a:rPr lang="en-GB" b="1" i="0" dirty="0">
                <a:solidFill>
                  <a:srgbClr val="CC0001"/>
                </a:solidFill>
                <a:effectLst/>
                <a:latin typeface="Helvetica Neue"/>
              </a:rPr>
              <a:t>“It’s just lovely being back at training. Thank you and all the coaches for all your hard work organising us all into groups”</a:t>
            </a:r>
          </a:p>
          <a:p>
            <a:endParaRPr lang="en-GB" b="1" dirty="0">
              <a:latin typeface="Helvetica Neue"/>
            </a:endParaRPr>
          </a:p>
          <a:p>
            <a:r>
              <a:rPr lang="en-GB" sz="2000" b="1" dirty="0">
                <a:solidFill>
                  <a:srgbClr val="0070AF"/>
                </a:solidFill>
                <a:ea typeface="+mn-lt"/>
                <a:cs typeface="+mn-lt"/>
              </a:rPr>
              <a:t>"I've really enjoyed the training for the last fortnight. "</a:t>
            </a:r>
            <a:endParaRPr lang="en-GB" sz="2000" b="1" dirty="0">
              <a:solidFill>
                <a:srgbClr val="0070AF"/>
              </a:solidFill>
              <a:cs typeface="Calibri"/>
            </a:endParaRPr>
          </a:p>
          <a:p>
            <a:r>
              <a:rPr lang="en-GB" sz="2000" b="1" dirty="0">
                <a:solidFill>
                  <a:srgbClr val="0070AF"/>
                </a:solidFill>
                <a:ea typeface="+mn-lt"/>
                <a:cs typeface="+mn-lt"/>
              </a:rPr>
              <a:t>Many Thanks</a:t>
            </a:r>
            <a:endParaRPr lang="en-GB" sz="2000" b="1" dirty="0">
              <a:solidFill>
                <a:srgbClr val="0070AF"/>
              </a:solidFill>
            </a:endParaRPr>
          </a:p>
          <a:p>
            <a:endParaRPr lang="en-GB">
              <a:cs typeface="Calibri"/>
            </a:endParaRPr>
          </a:p>
          <a:p>
            <a:endParaRPr lang="en-GB" b="1" dirty="0">
              <a:solidFill>
                <a:srgbClr val="CC0001"/>
              </a:solidFill>
              <a:latin typeface="Helvetica Neue"/>
            </a:endParaRPr>
          </a:p>
          <a:p>
            <a:endParaRPr lang="en-GB" b="1" dirty="0">
              <a:solidFill>
                <a:srgbClr val="CC000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7477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52754-2367-4B53-BB4A-4C3F2D82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 anchor="ctr">
            <a:normAutofit/>
          </a:bodyPr>
          <a:lstStyle/>
          <a:p>
            <a:r>
              <a:rPr lang="en-GB" sz="2200"/>
              <a:t>And finally, a video from Karen, one our members who has been following us virtually since March 2020.  </a:t>
            </a:r>
          </a:p>
        </p:txBody>
      </p:sp>
      <p:pic>
        <p:nvPicPr>
          <p:cNvPr id="4" name="EnhancedVolumeKaren">
            <a:hlinkClick r:id="" action="ppaction://media"/>
            <a:extLst>
              <a:ext uri="{FF2B5EF4-FFF2-40B4-BE49-F238E27FC236}">
                <a16:creationId xmlns:a16="http://schemas.microsoft.com/office/drawing/2014/main" id="{0C6E76A9-8142-42FF-BD0D-E2ADEA450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0200" y="2686368"/>
            <a:ext cx="4781550" cy="2629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51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Membership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972002985"/>
              </p:ext>
            </p:extLst>
          </p:nvPr>
        </p:nvGraphicFramePr>
        <p:xfrm>
          <a:off x="3383165" y="1442433"/>
          <a:ext cx="5538585" cy="423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0652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19FBA-9CD9-403D-990B-18C88C96E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5692"/>
            <a:ext cx="478155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cs typeface="Calibri"/>
              </a:rPr>
              <a:t>What have we learnt over the last year?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4275-FB00-4874-A710-26E73DEEE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031" y="1092379"/>
            <a:ext cx="5198493" cy="2094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>
                <a:cs typeface="Calibri Light"/>
              </a:rPr>
              <a:t>We are definitely a running family</a:t>
            </a:r>
          </a:p>
          <a:p>
            <a:r>
              <a:rPr lang="en-GB" b="1" dirty="0">
                <a:cs typeface="Calibri Light"/>
              </a:rPr>
              <a:t>Our running club provides a mental and social benefit our members.</a:t>
            </a:r>
          </a:p>
          <a:p>
            <a:endParaRPr lang="en-GB" b="1" dirty="0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CCA1D0-657E-4A79-876F-140CB84BBEAB}"/>
              </a:ext>
            </a:extLst>
          </p:cNvPr>
          <p:cNvSpPr txBox="1"/>
          <p:nvPr/>
        </p:nvSpPr>
        <p:spPr>
          <a:xfrm>
            <a:off x="3588589" y="2912852"/>
            <a:ext cx="5345500" cy="3939540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234B02"/>
                </a:solidFill>
                <a:ea typeface="+mn-lt"/>
                <a:cs typeface="+mn-lt"/>
              </a:rPr>
              <a:t>What changes will we keep post Covid ?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>
                <a:solidFill>
                  <a:srgbClr val="234B02"/>
                </a:solidFill>
                <a:cs typeface="Calibri"/>
              </a:rPr>
              <a:t> </a:t>
            </a:r>
            <a:r>
              <a:rPr lang="en-GB" sz="2800" b="1" dirty="0">
                <a:solidFill>
                  <a:srgbClr val="234B02"/>
                </a:solidFill>
                <a:cs typeface="Calibri"/>
              </a:rPr>
              <a:t>Payments</a:t>
            </a:r>
            <a:r>
              <a:rPr lang="en-GB" sz="2800" dirty="0">
                <a:solidFill>
                  <a:srgbClr val="234B02"/>
                </a:solidFill>
                <a:cs typeface="Calibri"/>
              </a:rPr>
              <a:t> – Continue -online </a:t>
            </a:r>
          </a:p>
          <a:p>
            <a:pPr marL="457200" indent="-457200">
              <a:buFont typeface="Arial"/>
              <a:buChar char="•"/>
            </a:pPr>
            <a:r>
              <a:rPr lang="en-GB" sz="2800" b="1" dirty="0">
                <a:solidFill>
                  <a:srgbClr val="234B02"/>
                </a:solidFill>
                <a:cs typeface="Calibri"/>
              </a:rPr>
              <a:t>Training sessions-Think about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 dirty="0">
                <a:solidFill>
                  <a:srgbClr val="234B02"/>
                </a:solidFill>
                <a:cs typeface="Calibri"/>
              </a:rPr>
              <a:t>Size of  groups</a:t>
            </a:r>
            <a:endParaRPr lang="en-GB">
              <a:cs typeface="Calibri" panose="020F0502020204030204"/>
            </a:endParaRPr>
          </a:p>
          <a:p>
            <a:pPr marL="914400" lvl="1" indent="-457200">
              <a:buFont typeface="Arial"/>
              <a:buChar char="•"/>
            </a:pPr>
            <a:r>
              <a:rPr lang="en-GB" sz="2800" dirty="0">
                <a:solidFill>
                  <a:srgbClr val="234B02"/>
                </a:solidFill>
                <a:cs typeface="Calibri"/>
              </a:rPr>
              <a:t>Offer more than one training session- different times. </a:t>
            </a:r>
          </a:p>
          <a:p>
            <a:pPr marL="914400" lvl="1" indent="-457200">
              <a:buFont typeface="Arial"/>
              <a:buChar char="•"/>
            </a:pPr>
            <a:r>
              <a:rPr lang="en-GB" sz="2800" dirty="0">
                <a:solidFill>
                  <a:srgbClr val="234B02"/>
                </a:solidFill>
                <a:cs typeface="Calibri"/>
              </a:rPr>
              <a:t>Keep mixed ability groups</a:t>
            </a:r>
          </a:p>
          <a:p>
            <a:endParaRPr lang="en-GB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21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2E96-60A4-4DDC-90E3-666FE92F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975" y="0"/>
            <a:ext cx="5579256" cy="1325563"/>
          </a:xfrm>
        </p:spPr>
        <p:txBody>
          <a:bodyPr/>
          <a:lstStyle/>
          <a:p>
            <a:r>
              <a:rPr lang="en-GB"/>
              <a:t>2020 COVID-19 Pandemic</a:t>
            </a:r>
            <a:br>
              <a:rPr lang="en-GB"/>
            </a:br>
            <a:r>
              <a:rPr lang="en-GB"/>
              <a:t>Gave us many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6C25-5357-46E8-A474-0F577DA34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216" y="1477109"/>
            <a:ext cx="5236015" cy="50221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Lock down challenges. </a:t>
            </a:r>
            <a:endParaRPr lang="en-US" dirty="0"/>
          </a:p>
          <a:p>
            <a:pPr marL="0" indent="0">
              <a:buNone/>
            </a:pPr>
            <a:r>
              <a:rPr lang="en-GB" b="1" dirty="0"/>
              <a:t>How did we?</a:t>
            </a:r>
            <a:endParaRPr lang="en-GB" dirty="0"/>
          </a:p>
          <a:p>
            <a:r>
              <a:rPr lang="en-GB" dirty="0"/>
              <a:t>Engage and motivate members</a:t>
            </a:r>
            <a:endParaRPr lang="en-GB" dirty="0">
              <a:cs typeface="Calibri Light"/>
            </a:endParaRPr>
          </a:p>
          <a:p>
            <a:r>
              <a:rPr lang="en-GB" dirty="0"/>
              <a:t>Keep in contact</a:t>
            </a:r>
            <a:endParaRPr lang="en-GB" dirty="0">
              <a:cs typeface="Calibri Light"/>
            </a:endParaRPr>
          </a:p>
          <a:p>
            <a:r>
              <a:rPr lang="en-GB" dirty="0"/>
              <a:t>Support everyone</a:t>
            </a:r>
            <a:endParaRPr lang="en-GB" dirty="0">
              <a:cs typeface="Calibri Light"/>
            </a:endParaRPr>
          </a:p>
          <a:p>
            <a:pPr marL="0" indent="0">
              <a:buNone/>
            </a:pPr>
            <a:r>
              <a:rPr lang="en-GB" b="1" dirty="0"/>
              <a:t>Return to training challenges- </a:t>
            </a:r>
            <a:endParaRPr lang="en-GB" b="1" dirty="0">
              <a:cs typeface="Calibri Light"/>
            </a:endParaRPr>
          </a:p>
          <a:p>
            <a:pPr marL="0" indent="0">
              <a:buNone/>
            </a:pPr>
            <a:r>
              <a:rPr lang="en-GB" b="1" dirty="0"/>
              <a:t>How did we ?</a:t>
            </a:r>
            <a:endParaRPr lang="en-GB" b="1" dirty="0">
              <a:cs typeface="Calibri Light"/>
            </a:endParaRPr>
          </a:p>
          <a:p>
            <a:r>
              <a:rPr lang="en-GB" dirty="0"/>
              <a:t>Keep everyone safe.</a:t>
            </a:r>
            <a:endParaRPr lang="en-GB" dirty="0">
              <a:cs typeface="Calibri Light"/>
            </a:endParaRPr>
          </a:p>
          <a:p>
            <a:r>
              <a:rPr lang="en-GB" dirty="0"/>
              <a:t>Organise groups and venues with numbers restricted.</a:t>
            </a:r>
            <a:endParaRPr lang="en-GB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7476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B1AE-7E75-4F76-A4E1-C66CDBEC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65126"/>
            <a:ext cx="4781550" cy="1325563"/>
          </a:xfrm>
        </p:spPr>
        <p:txBody>
          <a:bodyPr anchor="ctr">
            <a:normAutofit/>
          </a:bodyPr>
          <a:lstStyle/>
          <a:p>
            <a:r>
              <a:rPr lang="en-GB"/>
              <a:t>What our members say</a:t>
            </a:r>
          </a:p>
        </p:txBody>
      </p:sp>
      <p:pic>
        <p:nvPicPr>
          <p:cNvPr id="3" name="EnhancedVolumeNigelAndAlex">
            <a:hlinkClick r:id="" action="ppaction://media"/>
            <a:extLst>
              <a:ext uri="{FF2B5EF4-FFF2-40B4-BE49-F238E27FC236}">
                <a16:creationId xmlns:a16="http://schemas.microsoft.com/office/drawing/2014/main" id="{E94AE7F4-905E-42AF-BB62-6101D1AC40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0200" y="2686368"/>
            <a:ext cx="4781550" cy="2629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13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CF18-77AA-437A-AB89-E42AE3E7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142" y="365760"/>
            <a:ext cx="4781550" cy="1105155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GB" b="1">
                <a:solidFill>
                  <a:srgbClr val="00B050"/>
                </a:solidFill>
              </a:rPr>
            </a:br>
            <a:r>
              <a:rPr lang="en-GB" b="1">
                <a:solidFill>
                  <a:srgbClr val="00B050"/>
                </a:solidFill>
              </a:rPr>
              <a:t>Lockdown Challenges</a:t>
            </a:r>
            <a:br>
              <a:rPr lang="en-GB">
                <a:solidFill>
                  <a:schemeClr val="tx1"/>
                </a:solidFill>
              </a:rPr>
            </a:b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6F325-1FBF-4EF3-BF4A-73A141C2D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142" y="1519311"/>
            <a:ext cx="5151608" cy="45931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000" b="1">
              <a:cs typeface="Calibri Light"/>
            </a:endParaRPr>
          </a:p>
          <a:p>
            <a:pPr marL="0" indent="0">
              <a:buNone/>
            </a:pPr>
            <a:r>
              <a:rPr lang="en-GB" b="1" dirty="0"/>
              <a:t>How did we motivate and keep in contact with members? </a:t>
            </a:r>
            <a:endParaRPr lang="en-GB" b="1" dirty="0">
              <a:cs typeface="Calibri Light"/>
            </a:endParaRPr>
          </a:p>
          <a:p>
            <a:pPr marL="0" indent="0">
              <a:buNone/>
            </a:pPr>
            <a:endParaRPr lang="en-GB" sz="2000" b="1" dirty="0"/>
          </a:p>
          <a:p>
            <a:r>
              <a:rPr lang="en-GB" sz="2000" b="1" dirty="0"/>
              <a:t>Virtual training sessions</a:t>
            </a:r>
            <a:endParaRPr lang="en-GB" sz="2000" b="1" dirty="0">
              <a:cs typeface="Calibri Light"/>
            </a:endParaRPr>
          </a:p>
          <a:p>
            <a:r>
              <a:rPr lang="en-GB" sz="2000" b="1" dirty="0"/>
              <a:t>Weekly coaches' corner </a:t>
            </a:r>
            <a:endParaRPr lang="en-GB" sz="2000">
              <a:cs typeface="Calibri Light"/>
            </a:endParaRPr>
          </a:p>
          <a:p>
            <a:r>
              <a:rPr lang="en-GB" sz="2000" b="1" dirty="0"/>
              <a:t> Paul’s  Strength and conditioning circuits </a:t>
            </a:r>
            <a:endParaRPr lang="en-GB" sz="2000" b="1" dirty="0">
              <a:cs typeface="Calibri Light"/>
            </a:endParaRPr>
          </a:p>
          <a:p>
            <a:r>
              <a:rPr lang="en-GB" sz="2000" b="1" dirty="0"/>
              <a:t> Virtual challenges</a:t>
            </a:r>
            <a:endParaRPr lang="en-GB" sz="2000" dirty="0">
              <a:cs typeface="Calibri Light"/>
            </a:endParaRPr>
          </a:p>
          <a:p>
            <a:r>
              <a:rPr lang="en-GB" sz="2000" b="1" dirty="0"/>
              <a:t>Social events </a:t>
            </a:r>
            <a:endParaRPr lang="en-GB" sz="2000" b="1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723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A343-E064-4619-B675-65929376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200" y="398082"/>
            <a:ext cx="478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/>
              <a:t>Weekly </a:t>
            </a:r>
            <a:br>
              <a:rPr lang="en-GB" dirty="0"/>
            </a:br>
            <a:r>
              <a:rPr lang="en-GB"/>
              <a:t>Virtual training sessions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C051-872C-4095-8025-F5CA7229B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4" y="1777901"/>
            <a:ext cx="4983105" cy="4581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b="1"/>
              <a:t>Emailed every Monday </a:t>
            </a:r>
            <a:r>
              <a:rPr lang="en-GB" sz="1800"/>
              <a:t>Same day pre COVID-19</a:t>
            </a:r>
            <a:endParaRPr lang="en-GB" sz="1800">
              <a:cs typeface="Calibri Light"/>
            </a:endParaRPr>
          </a:p>
          <a:p>
            <a:r>
              <a:rPr lang="en-GB" sz="1800" b="1"/>
              <a:t>Inclusiv</a:t>
            </a:r>
            <a:r>
              <a:rPr lang="en-GB" sz="1800"/>
              <a:t>e -suitable for any environment and all abilities</a:t>
            </a:r>
          </a:p>
          <a:p>
            <a:r>
              <a:rPr lang="en-GB" sz="1800" b="1"/>
              <a:t>Different theme -method of training </a:t>
            </a:r>
            <a:r>
              <a:rPr lang="en-GB" sz="1800"/>
              <a:t>every week</a:t>
            </a:r>
            <a:endParaRPr lang="en-GB" sz="1800">
              <a:cs typeface="Calibri Light"/>
            </a:endParaRPr>
          </a:p>
          <a:p>
            <a:r>
              <a:rPr lang="en-GB" sz="1800" b="1">
                <a:cs typeface="Calibri Light"/>
              </a:rPr>
              <a:t>Several monthly challenges. </a:t>
            </a:r>
          </a:p>
          <a:p>
            <a:r>
              <a:rPr lang="en-GB" sz="1800" b="1"/>
              <a:t>Set by a different coach </a:t>
            </a:r>
            <a:r>
              <a:rPr lang="en-GB" sz="1800"/>
              <a:t>weekly</a:t>
            </a:r>
          </a:p>
          <a:p>
            <a:pPr marL="457200" lvl="1" indent="0">
              <a:buNone/>
            </a:pPr>
            <a:r>
              <a:rPr lang="en-GB" sz="1800"/>
              <a:t>Kept the coaches engaged and involved in the club (some unable to run due to injury / shielding)</a:t>
            </a:r>
          </a:p>
          <a:p>
            <a:r>
              <a:rPr lang="en-GB" sz="1800" b="1"/>
              <a:t>Members shared comments/pictures of their sessions  on social media. </a:t>
            </a:r>
            <a:endParaRPr lang="en-GB" sz="1800" b="1">
              <a:cs typeface="Calibri Light"/>
            </a:endParaRPr>
          </a:p>
          <a:p>
            <a:r>
              <a:rPr lang="en-GB" sz="1800" b="1">
                <a:cs typeface="Calibri Light"/>
              </a:rPr>
              <a:t>Member  commented that the sessions helped give routine. </a:t>
            </a:r>
            <a:endParaRPr lang="en-GB" sz="1800" b="1" dirty="0">
              <a:cs typeface="Calibri Light"/>
            </a:endParaRPr>
          </a:p>
          <a:p>
            <a:pPr marL="0" indent="0">
              <a:buNone/>
            </a:pPr>
            <a:endParaRPr lang="en-GB">
              <a:cs typeface="Calibri Light" panose="020F0302020204030204"/>
            </a:endParaRPr>
          </a:p>
          <a:p>
            <a:endParaRPr lang="en-GB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2079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F275-14CC-40D0-A333-FD60D535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345" y="299296"/>
            <a:ext cx="5109405" cy="755782"/>
          </a:xfrm>
        </p:spPr>
        <p:txBody>
          <a:bodyPr>
            <a:normAutofit/>
          </a:bodyPr>
          <a:lstStyle/>
          <a:p>
            <a:pPr algn="ctr"/>
            <a:r>
              <a:rPr lang="en-GB" sz="2400" b="1">
                <a:solidFill>
                  <a:srgbClr val="00B050"/>
                </a:solidFill>
              </a:rPr>
              <a:t>Example of a virtual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077AC-EA53-434D-B961-544909E7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663" y="968142"/>
            <a:ext cx="5766338" cy="5590562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l">
              <a:buNone/>
            </a:pPr>
            <a:r>
              <a:rPr lang="en-GB" sz="2600" b="1">
                <a:solidFill>
                  <a:srgbClr val="1D22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Title - Tempo with a Twist</a:t>
            </a:r>
            <a:endParaRPr lang="en-GB" sz="2600">
              <a:solidFill>
                <a:srgbClr val="1D22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600" b="1">
                <a:solidFill>
                  <a:srgbClr val="1D2228"/>
                </a:solidFill>
                <a:latin typeface="+mn-lt"/>
                <a:cs typeface="Arial"/>
              </a:rPr>
              <a:t>The purpose of "Tempo Sessions" is to increase the running speed at which lactate builds up - that burning sensation which forces you to slow down. We are able to RUN at a speed for so long until lactate kicks in, but by doing regular TEMPO work you can increase that speed at which that happens.</a:t>
            </a:r>
          </a:p>
          <a:p>
            <a:pPr marL="0" indent="0">
              <a:buNone/>
            </a:pPr>
            <a:endParaRPr lang="en-GB" sz="2250" b="1" dirty="0">
              <a:solidFill>
                <a:srgbClr val="1D2228"/>
              </a:solidFill>
              <a:latin typeface="+mn-lt"/>
              <a:cs typeface="Arial"/>
            </a:endParaRPr>
          </a:p>
          <a:p>
            <a:pPr marL="0" indent="0" algn="l">
              <a:buNone/>
            </a:pPr>
            <a:r>
              <a:rPr lang="en-GB" sz="2250" b="1">
                <a:solidFill>
                  <a:srgbClr val="1D2228"/>
                </a:solidFill>
                <a:latin typeface="+mn-lt"/>
                <a:cs typeface="Arial"/>
              </a:rPr>
              <a:t>Warm Up</a:t>
            </a:r>
            <a:endParaRPr lang="en-GB" sz="2250">
              <a:solidFill>
                <a:srgbClr val="1D2228"/>
              </a:solidFill>
              <a:latin typeface="+mn-lt"/>
              <a:cs typeface="Arial"/>
            </a:endParaRPr>
          </a:p>
          <a:p>
            <a:pPr algn="l"/>
            <a:r>
              <a:rPr lang="en-GB" sz="2250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Start with some dynamic stretches such as Squats / Lunges / Heel Flicks / High knees etc.</a:t>
            </a:r>
          </a:p>
          <a:p>
            <a:pPr algn="l"/>
            <a:r>
              <a:rPr lang="en-GB" sz="2250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10mins easy jog</a:t>
            </a:r>
          </a:p>
          <a:p>
            <a:pPr marL="0" indent="0" algn="l">
              <a:buNone/>
            </a:pPr>
            <a:r>
              <a:rPr lang="en-GB" sz="2250" b="1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Main Set</a:t>
            </a:r>
            <a:endParaRPr lang="en-GB" sz="2250">
              <a:solidFill>
                <a:srgbClr val="1D2228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GB" sz="2250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Run for 40mins at your half-marathon pace  (if you don`t have a half-marathon time to base this off, add 15-20secs per mile to your current 10k pace).</a:t>
            </a:r>
          </a:p>
          <a:p>
            <a:pPr algn="l"/>
            <a:r>
              <a:rPr lang="en-GB" sz="2250" b="1">
                <a:solidFill>
                  <a:srgbClr val="1D2228"/>
                </a:solidFill>
                <a:latin typeface="+mn-lt"/>
                <a:cs typeface="Arial"/>
              </a:rPr>
              <a:t>Here`s the Twist : </a:t>
            </a:r>
            <a:r>
              <a:rPr lang="en-GB" sz="2250">
                <a:solidFill>
                  <a:srgbClr val="1D2228"/>
                </a:solidFill>
                <a:latin typeface="+mn-lt"/>
                <a:cs typeface="Arial"/>
              </a:rPr>
              <a:t>Every fifth</a:t>
            </a:r>
            <a:r>
              <a:rPr lang="en-GB" sz="2250" b="1" dirty="0">
                <a:solidFill>
                  <a:srgbClr val="1D2228"/>
                </a:solidFill>
                <a:latin typeface="+mn-lt"/>
                <a:cs typeface="Arial"/>
              </a:rPr>
              <a:t> </a:t>
            </a:r>
            <a:r>
              <a:rPr lang="en-GB" sz="2250">
                <a:solidFill>
                  <a:srgbClr val="1D2228"/>
                </a:solidFill>
                <a:latin typeface="+mn-lt"/>
                <a:cs typeface="Arial"/>
              </a:rPr>
              <a:t>minute throw in a 30 second "Burst" at 5k -10k effort followed by an immediate return to half-marathon pace.</a:t>
            </a:r>
          </a:p>
          <a:p>
            <a:pPr marL="0" indent="0" algn="l">
              <a:buNone/>
            </a:pPr>
            <a:r>
              <a:rPr lang="en-GB" sz="2250" b="1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Warm Down</a:t>
            </a:r>
            <a:endParaRPr lang="en-GB" sz="2250">
              <a:solidFill>
                <a:srgbClr val="1D2228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GB" sz="2250">
                <a:solidFill>
                  <a:srgbClr val="1D2228"/>
                </a:solidFill>
                <a:latin typeface="+mn-lt"/>
                <a:cs typeface="Arial" panose="020B0604020202020204" pitchFamily="34" charset="0"/>
              </a:rPr>
              <a:t>10mins easy jog followed by some static stretches.</a:t>
            </a:r>
          </a:p>
          <a:p>
            <a:pPr marL="0" indent="0">
              <a:buNone/>
            </a:pPr>
            <a:r>
              <a:rPr lang="en-GB" sz="2200" b="1">
                <a:solidFill>
                  <a:srgbClr val="1D2228"/>
                </a:solidFill>
                <a:latin typeface="+mn-lt"/>
                <a:cs typeface="Arial"/>
              </a:rPr>
              <a:t>Please ensure you follow the latest Welsh Government COVID-19 guidance:</a:t>
            </a:r>
          </a:p>
          <a:p>
            <a:pPr lvl="1"/>
            <a:r>
              <a:rPr lang="en-GB" sz="2000" b="1">
                <a:solidFill>
                  <a:srgbClr val="1D2228"/>
                </a:solidFill>
                <a:latin typeface="+mn-lt"/>
                <a:cs typeface="Arial"/>
              </a:rPr>
              <a:t>Do not travel to run</a:t>
            </a:r>
          </a:p>
          <a:p>
            <a:pPr lvl="1"/>
            <a:r>
              <a:rPr lang="en-GB" sz="2000" b="1">
                <a:solidFill>
                  <a:srgbClr val="1D2228"/>
                </a:solidFill>
                <a:latin typeface="+mn-lt"/>
                <a:cs typeface="Arial"/>
              </a:rPr>
              <a:t>Run on your own or with your own household </a:t>
            </a:r>
            <a:endParaRPr lang="en-GB" sz="2000" b="1">
              <a:solidFill>
                <a:srgbClr val="1D2228"/>
              </a:solidFill>
              <a:latin typeface="+mn-lt"/>
              <a:cs typeface="Arial" panose="020B0604020202020204" pitchFamily="34" charset="0"/>
            </a:endParaRPr>
          </a:p>
          <a:p>
            <a:pPr lvl="1"/>
            <a:r>
              <a:rPr lang="en-GB" sz="2000" b="1">
                <a:solidFill>
                  <a:srgbClr val="1D2228"/>
                </a:solidFill>
                <a:latin typeface="+mn-lt"/>
                <a:cs typeface="Arial"/>
              </a:rPr>
              <a:t>Keep 2 metres distance between yourself and anyone you meet or run with.</a:t>
            </a:r>
          </a:p>
          <a:p>
            <a:pPr lvl="1"/>
            <a:r>
              <a:rPr lang="en-GB" sz="2000" b="1">
                <a:solidFill>
                  <a:srgbClr val="1D2228"/>
                </a:solidFill>
                <a:latin typeface="+mn-lt"/>
                <a:cs typeface="Arial"/>
              </a:rPr>
              <a:t>Be aware of your surroundings paying particular attention to walkers, dog walkers, other runners </a:t>
            </a:r>
            <a:r>
              <a:rPr lang="en-GB" sz="2000" b="1">
                <a:solidFill>
                  <a:srgbClr val="1D2228"/>
                </a:solidFill>
                <a:latin typeface="+mn-lt"/>
                <a:cs typeface="Calibri Light"/>
              </a:rPr>
              <a:t>and children.</a:t>
            </a:r>
          </a:p>
          <a:p>
            <a:endParaRPr lang="en-GB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96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4121-72A1-4E30-9612-1ECC7C50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997" y="224449"/>
            <a:ext cx="4781550" cy="788425"/>
          </a:xfrm>
          <a:noFill/>
          <a:ln>
            <a:solidFill>
              <a:srgbClr val="234B02"/>
            </a:solidFill>
          </a:ln>
        </p:spPr>
        <p:txBody>
          <a:bodyPr>
            <a:normAutofit/>
          </a:bodyPr>
          <a:lstStyle/>
          <a:p>
            <a:r>
              <a:rPr lang="en-GB" b="1">
                <a:solidFill>
                  <a:srgbClr val="357101"/>
                </a:solidFill>
              </a:rPr>
              <a:t>Coaches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53D3-10DD-40B7-B313-5CD6F703E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5921" y="1294227"/>
            <a:ext cx="5383626" cy="2799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b="1" dirty="0">
                <a:cs typeface="Arial"/>
              </a:rPr>
              <a:t>Articles written by the coaches </a:t>
            </a:r>
            <a:r>
              <a:rPr lang="en-GB" sz="2000" dirty="0">
                <a:cs typeface="Arial"/>
              </a:rPr>
              <a:t>providing tips for training, injury.</a:t>
            </a:r>
          </a:p>
          <a:p>
            <a:r>
              <a:rPr lang="en-GB" sz="2000" b="1" dirty="0">
                <a:cs typeface="Arial"/>
              </a:rPr>
              <a:t>Different coach every week </a:t>
            </a:r>
            <a:endParaRPr lang="en-GB" sz="2000" dirty="0">
              <a:solidFill>
                <a:srgbClr val="FF0000"/>
              </a:solidFill>
              <a:latin typeface="Calibri" panose="020F0502020204030204"/>
              <a:cs typeface="Arial"/>
            </a:endParaRPr>
          </a:p>
          <a:p>
            <a:r>
              <a:rPr lang="en-GB" sz="2000" b="1" dirty="0">
                <a:cs typeface="Arial"/>
              </a:rPr>
              <a:t>Saved on club web site </a:t>
            </a:r>
            <a:r>
              <a:rPr lang="en-GB" sz="2000" dirty="0">
                <a:cs typeface="Arial"/>
              </a:rPr>
              <a:t>for future referenc</a:t>
            </a:r>
            <a:r>
              <a:rPr lang="en-GB" sz="2000" dirty="0">
                <a:latin typeface="+mn-lt"/>
                <a:cs typeface="Arial"/>
              </a:rPr>
              <a:t>e.</a:t>
            </a:r>
            <a:endParaRPr lang="en-GB" sz="2000">
              <a:solidFill>
                <a:srgbClr val="FF0000"/>
              </a:solidFill>
              <a:latin typeface="+mn-lt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374F5-C77F-4A0E-992A-C16BDB20B4DB}"/>
              </a:ext>
            </a:extLst>
          </p:cNvPr>
          <p:cNvSpPr txBox="1"/>
          <p:nvPr/>
        </p:nvSpPr>
        <p:spPr>
          <a:xfrm>
            <a:off x="3857299" y="3360453"/>
            <a:ext cx="5088205" cy="206210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0000"/>
                </a:solidFill>
                <a:latin typeface="Oswald"/>
              </a:rPr>
              <a:t>Topics include-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>
                <a:solidFill>
                  <a:srgbClr val="000000"/>
                </a:solidFill>
                <a:latin typeface="Oswald"/>
              </a:rPr>
              <a:t>Have You Lost That Loving Feeling- </a:t>
            </a:r>
            <a:r>
              <a:rPr lang="en-GB" sz="1800">
                <a:solidFill>
                  <a:srgbClr val="000000"/>
                </a:solidFill>
                <a:latin typeface="Oswald"/>
              </a:rPr>
              <a:t>how to fall in love with running again when you have lost your </a:t>
            </a:r>
            <a:r>
              <a:rPr lang="en-GB">
                <a:solidFill>
                  <a:srgbClr val="000000"/>
                </a:solidFill>
                <a:latin typeface="Oswald"/>
              </a:rPr>
              <a:t>mojo</a:t>
            </a:r>
            <a:endParaRPr lang="en-GB" sz="1800">
              <a:solidFill>
                <a:srgbClr val="000000"/>
              </a:solidFill>
              <a:latin typeface="Oswa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0000"/>
                </a:solidFill>
                <a:latin typeface="Oswald"/>
              </a:rPr>
              <a:t>Why Rest and Recovery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0000"/>
                </a:solidFill>
                <a:latin typeface="Oswald"/>
              </a:rPr>
              <a:t>Planning an individual training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000000"/>
                </a:solidFill>
                <a:latin typeface="Oswald"/>
              </a:rPr>
              <a:t>Relaxed running and Apple Cake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894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7FDADEB-6552-4C51-AD7C-956938297259}" vid="{AB955C14-A08F-42C2-90BB-0FA5913960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e258c69-fece-4db7-9f01-05f1ec3b2ee6">
      <UserInfo>
        <DisplayName>3M Committee Members</DisplayName>
        <AccountId>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91D2253AF224CB1E58158AB28DA55" ma:contentTypeVersion="9" ma:contentTypeDescription="Create a new document." ma:contentTypeScope="" ma:versionID="42aa6752c487661804eaf0501f1557e2">
  <xsd:schema xmlns:xsd="http://www.w3.org/2001/XMLSchema" xmlns:xs="http://www.w3.org/2001/XMLSchema" xmlns:p="http://schemas.microsoft.com/office/2006/metadata/properties" xmlns:ns2="fdbaaad4-7ee4-4256-9570-5d7c286758b2" xmlns:ns3="5e258c69-fece-4db7-9f01-05f1ec3b2ee6" targetNamespace="http://schemas.microsoft.com/office/2006/metadata/properties" ma:root="true" ma:fieldsID="6074b20ca2b864de6b34f01415c5c83b" ns2:_="" ns3:_="">
    <xsd:import namespace="fdbaaad4-7ee4-4256-9570-5d7c286758b2"/>
    <xsd:import namespace="5e258c69-fece-4db7-9f01-05f1ec3b2e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aaad4-7ee4-4256-9570-5d7c28675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58c69-fece-4db7-9f01-05f1ec3b2ee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BD0C28-0991-4921-BFC3-B237D66AEEE0}">
  <ds:schemaRefs>
    <ds:schemaRef ds:uri="5e258c69-fece-4db7-9f01-05f1ec3b2ee6"/>
    <ds:schemaRef ds:uri="fdbaaad4-7ee4-4256-9570-5d7c286758b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90D24E-E297-4CCE-957E-FCB1960A543F}">
  <ds:schemaRefs>
    <ds:schemaRef ds:uri="5e258c69-fece-4db7-9f01-05f1ec3b2ee6"/>
    <ds:schemaRef ds:uri="fdbaaad4-7ee4-4256-9570-5d7c286758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D843DD-32A4-48FD-9099-A8717FF3ED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0023_T_PGO_run-green</Template>
  <TotalTime>2</TotalTime>
  <Words>1766</Words>
  <Application>Microsoft Office PowerPoint</Application>
  <PresentationFormat>On-screen Show (4:3)</PresentationFormat>
  <Paragraphs>261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Helvetica Neue</vt:lpstr>
      <vt:lpstr>Oswald</vt:lpstr>
      <vt:lpstr>Office Theme</vt:lpstr>
      <vt:lpstr>PowerPoint Presentation</vt:lpstr>
      <vt:lpstr>  We are a running family  not just a running club.    </vt:lpstr>
      <vt:lpstr>Membership</vt:lpstr>
      <vt:lpstr>2020 COVID-19 Pandemic Gave us many challenges</vt:lpstr>
      <vt:lpstr>What our members say</vt:lpstr>
      <vt:lpstr> Lockdown Challenges </vt:lpstr>
      <vt:lpstr>Weekly  Virtual training sessions</vt:lpstr>
      <vt:lpstr>Example of a virtual session</vt:lpstr>
      <vt:lpstr>Coaches Corner</vt:lpstr>
      <vt:lpstr>Paul’s Zoom circuits  Strength and conditioning for runners every Monday and Thursday  </vt:lpstr>
      <vt:lpstr>Why did everyone enjoy circuits ?</vt:lpstr>
      <vt:lpstr>PowerPoint Presentation</vt:lpstr>
      <vt:lpstr>Virtual Monthly challenges March-June</vt:lpstr>
      <vt:lpstr>Keeping in Contact</vt:lpstr>
      <vt:lpstr>Keeping in contact  Welfare  </vt:lpstr>
      <vt:lpstr>COVID 19 updates</vt:lpstr>
      <vt:lpstr>June - ‘Back to training’-Challenge </vt:lpstr>
      <vt:lpstr>Can’t all train together  How we adapted and kept our members safe</vt:lpstr>
      <vt:lpstr>Venues: Where did we train?</vt:lpstr>
      <vt:lpstr>Motivation - Time trials  </vt:lpstr>
      <vt:lpstr>Members Paying for training</vt:lpstr>
      <vt:lpstr> We keep accurate online registers available to all on the Committee</vt:lpstr>
      <vt:lpstr>Winter Training challenge How do we accommodate 120 members  3 hours track time keeping 28 to a group?</vt:lpstr>
      <vt:lpstr>Winter Training Rota –Example </vt:lpstr>
      <vt:lpstr>Where to add New members?  We had   12  New members from March 2020 When groups capped  30 =28 + 2 coaches </vt:lpstr>
      <vt:lpstr>Further Lockdowns and members shielding </vt:lpstr>
      <vt:lpstr>Looking after/treating our members</vt:lpstr>
      <vt:lpstr>What our members have  said. </vt:lpstr>
      <vt:lpstr>And finally, a video from Karen, one our members who has been following us virtually since March 2020.  </vt:lpstr>
      <vt:lpstr>What have we learnt over the last year?</vt:lpstr>
    </vt:vector>
  </TitlesOfParts>
  <Company>Welsh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here</dc:title>
  <dc:creator>Prasad, Mike (HSS - Technology, Digital &amp; Transformation Directorate)</dc:creator>
  <cp:lastModifiedBy>Hannah Pretty</cp:lastModifiedBy>
  <cp:revision>313</cp:revision>
  <dcterms:created xsi:type="dcterms:W3CDTF">2021-02-12T08:30:19Z</dcterms:created>
  <dcterms:modified xsi:type="dcterms:W3CDTF">2021-03-12T08:57:27Z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0x01010070591D2253AF224CB1E58158AB28DA55</vt:lpwstr>
  </property>
</Properties>
</file>